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30" autoAdjust="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9D34-A94F-4C76-B1B9-F292196F45A9}" type="datetimeFigureOut">
              <a:rPr lang="it-IT" smtClean="0"/>
              <a:t>13/11/2014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441F1-6130-4BF5-85A6-22794F7B455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5A7A3-8557-4AFE-9B42-8366EA78FA14}" type="datetimeFigureOut">
              <a:rPr lang="it-IT" smtClean="0"/>
              <a:t>13/11/2014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C92E-4343-47C5-AF86-C2B2BD5CBD5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69561E8-B04A-47C0-8A61-058BB8B5C2A6}" type="datetime1">
              <a:rPr lang="it-IT" smtClean="0"/>
              <a:t>13/11/2014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D03D37-5480-4021-A325-E799E8ECC6CC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C92E-4343-47C5-AF86-C2B2BD5CBD57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6E26-6D80-46DF-8913-985F11B57D22}" type="datetime1">
              <a:rPr lang="it-IT" smtClean="0"/>
              <a:t>13/11/2014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E7BB-3551-46E1-AE39-CED17F61045D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B9EC-9517-4A0D-813E-3B46075CFE79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83C-8784-4137-81FC-3D809C62E8A3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BB4-CEB6-4836-BAF9-4D71EDA09C49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438E-7168-4430-8251-2E9D6E7F1FF2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1DF1-A0F7-4558-BEA7-23B4E26A50BF}" type="datetime1">
              <a:rPr lang="it-IT" smtClean="0"/>
              <a:t>13/11/2014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31D-AD50-4092-8E23-E65C2CA334BF}" type="datetime1">
              <a:rPr lang="it-IT" smtClean="0"/>
              <a:t>13/11/2014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251-2933-4845-9148-D8341571F420}" type="datetime1">
              <a:rPr lang="it-IT" smtClean="0"/>
              <a:t>13/11/2014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8BB-CDCD-490B-8997-E8E246D8F89F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224-83A4-410A-B8FE-84B2AD61CA54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121D04-9DEC-4287-8600-79413C0D0135}" type="datetime1">
              <a:rPr lang="it-IT" smtClean="0"/>
              <a:t>13/11/2014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2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Legambiente 2014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3083"/>
            <a:ext cx="4363692" cy="2447925"/>
          </a:xfrm>
          <a:prstGeom prst="rect">
            <a:avLst/>
          </a:prstGeom>
        </p:spPr>
      </p:pic>
      <p:pic>
        <p:nvPicPr>
          <p:cNvPr id="5" name="Immagine 4" descr="Descrizione: 1- MARCHIO ILAGO MAGGIORE GREEN MEETING.jpg"/>
          <p:cNvPicPr/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12000" contrast="18000"/>
          </a:blip>
          <a:srcRect/>
          <a:stretch>
            <a:fillRect/>
          </a:stretch>
        </p:blipFill>
        <p:spPr bwMode="auto">
          <a:xfrm>
            <a:off x="1756370" y="3573016"/>
            <a:ext cx="5695950" cy="2466975"/>
          </a:xfrm>
          <a:prstGeom prst="rect">
            <a:avLst/>
          </a:prstGeom>
          <a:noFill/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0B6-A30D-4C1F-A684-0A7E46C68234}" type="datetime1">
              <a:rPr lang="it-IT" smtClean="0">
                <a:solidFill>
                  <a:schemeClr val="bg1"/>
                </a:solidFill>
              </a:rPr>
              <a:t>13/11/2014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808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600" dirty="0" smtClean="0"/>
              <a:t>Il turismo responsabile è cresciuto </a:t>
            </a: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del </a:t>
            </a:r>
            <a:r>
              <a:rPr lang="it-IT" sz="3600" b="1" i="1" dirty="0" smtClean="0">
                <a:solidFill>
                  <a:srgbClr val="FF0000"/>
                </a:solidFill>
              </a:rPr>
              <a:t>9%</a:t>
            </a:r>
            <a:r>
              <a:rPr lang="it-IT" sz="3600" dirty="0" smtClean="0"/>
              <a:t> annuo in termini di presenze </a:t>
            </a: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e </a:t>
            </a:r>
            <a:r>
              <a:rPr lang="it-IT" sz="3600" dirty="0" smtClean="0"/>
              <a:t>del </a:t>
            </a:r>
            <a:r>
              <a:rPr lang="it-IT" sz="3600" b="1" i="1" dirty="0" smtClean="0">
                <a:solidFill>
                  <a:srgbClr val="FF0000"/>
                </a:solidFill>
              </a:rPr>
              <a:t>20%</a:t>
            </a:r>
            <a:r>
              <a:rPr lang="it-IT" sz="3600" dirty="0" smtClean="0"/>
              <a:t> in termini di spesa turistica.  </a:t>
            </a:r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240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“Travelers are interested in eco-friendly practices, </a:t>
            </a:r>
            <a:r>
              <a:rPr lang="en-US" sz="3200" dirty="0" smtClean="0"/>
              <a:t>but </a:t>
            </a:r>
            <a:r>
              <a:rPr lang="en-US" sz="3200" b="1" dirty="0" smtClean="0"/>
              <a:t>hungry for more information </a:t>
            </a:r>
            <a:r>
              <a:rPr lang="en-US" sz="3200" dirty="0" smtClean="0"/>
              <a:t>about which green plans and policies are actually in place”</a:t>
            </a:r>
            <a:endParaRPr lang="it-IT" sz="3200" dirty="0" smtClean="0"/>
          </a:p>
          <a:p>
            <a:pPr algn="ctr">
              <a:buNone/>
            </a:pPr>
            <a:endParaRPr lang="en-US" sz="2000" i="1" dirty="0" smtClean="0"/>
          </a:p>
          <a:p>
            <a:pPr algn="ctr">
              <a:buNone/>
            </a:pPr>
            <a:r>
              <a:rPr lang="en-US" sz="2000" i="1" dirty="0" smtClean="0"/>
              <a:t>Jenny </a:t>
            </a:r>
            <a:r>
              <a:rPr lang="en-US" sz="2000" i="1" dirty="0" smtClean="0"/>
              <a:t>Rushmore – Director of responsible travel for Trip Advisor.</a:t>
            </a:r>
            <a:endParaRPr lang="it-IT" sz="20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In </a:t>
            </a:r>
            <a:r>
              <a:rPr lang="en-US" sz="4400" dirty="0" smtClean="0"/>
              <a:t>the United States </a:t>
            </a:r>
            <a:r>
              <a:rPr lang="en-US" sz="4400" dirty="0" smtClean="0"/>
              <a:t>tourists </a:t>
            </a:r>
            <a:r>
              <a:rPr lang="en-US" sz="4400" dirty="0" smtClean="0"/>
              <a:t>pay $14.5 billion per year </a:t>
            </a:r>
            <a:r>
              <a:rPr lang="en-US" sz="4400" dirty="0" smtClean="0"/>
              <a:t>to </a:t>
            </a:r>
            <a:r>
              <a:rPr lang="en-US" sz="4400" dirty="0" smtClean="0"/>
              <a:t>visit the national </a:t>
            </a:r>
            <a:r>
              <a:rPr lang="en-US" sz="4400" dirty="0" smtClean="0"/>
              <a:t>parks.</a:t>
            </a:r>
            <a:endParaRPr lang="it-IT" sz="44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340768"/>
            <a:ext cx="7090782" cy="50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764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60% </a:t>
            </a:r>
            <a:r>
              <a:rPr lang="it-IT" sz="3600" dirty="0" smtClean="0"/>
              <a:t>dei turisti italiani sceglie mete dedicate alla </a:t>
            </a:r>
            <a:r>
              <a:rPr lang="it-IT" sz="3600" dirty="0" smtClean="0"/>
              <a:t>natura.</a:t>
            </a: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 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65% </a:t>
            </a:r>
            <a:r>
              <a:rPr lang="it-IT" sz="3600" dirty="0" smtClean="0"/>
              <a:t>sceglie tenendo in considerazione l’impatto </a:t>
            </a:r>
            <a:r>
              <a:rPr lang="it-IT" sz="3600" dirty="0" smtClean="0"/>
              <a:t>che </a:t>
            </a:r>
            <a:r>
              <a:rPr lang="it-IT" sz="3600" dirty="0" smtClean="0"/>
              <a:t>il proprio viaggio può avere </a:t>
            </a:r>
            <a:r>
              <a:rPr lang="it-IT" sz="3600" dirty="0" smtClean="0"/>
              <a:t>sull’ambiente.</a:t>
            </a:r>
            <a:endParaRPr lang="it-IT" sz="36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301608" cy="41764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200" u="sng" dirty="0" smtClean="0"/>
              <a:t>Riconoscono come vantaggiosi </a:t>
            </a:r>
            <a:r>
              <a:rPr lang="it-IT" sz="3200" u="sng" dirty="0" smtClean="0"/>
              <a:t>per l’ambiente</a:t>
            </a:r>
            <a:r>
              <a:rPr lang="it-IT" sz="3200" u="sng" dirty="0" smtClean="0"/>
              <a:t>: </a:t>
            </a:r>
          </a:p>
          <a:p>
            <a:pPr algn="ctr">
              <a:buNone/>
            </a:pP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Pannelli </a:t>
            </a:r>
            <a:r>
              <a:rPr lang="it-IT" sz="3200" dirty="0" smtClean="0"/>
              <a:t>fotovoltaici </a:t>
            </a:r>
            <a:r>
              <a:rPr lang="it-IT" sz="3200" dirty="0" smtClean="0"/>
              <a:t>(51%) </a:t>
            </a: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Menu biologici </a:t>
            </a:r>
            <a:r>
              <a:rPr lang="it-IT" sz="3200" dirty="0" smtClean="0"/>
              <a:t>(29%) </a:t>
            </a: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Prodotti a chilometri zero </a:t>
            </a:r>
            <a:r>
              <a:rPr lang="it-IT" sz="3200" dirty="0" smtClean="0"/>
              <a:t>(29%) </a:t>
            </a: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Risparmio idrico </a:t>
            </a:r>
            <a:r>
              <a:rPr lang="it-IT" sz="3200" dirty="0" smtClean="0"/>
              <a:t>(27%)</a:t>
            </a:r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764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800" dirty="0" smtClean="0"/>
              <a:t>Reduce </a:t>
            </a:r>
            <a:r>
              <a:rPr lang="it-IT" sz="2800" dirty="0" err="1" smtClean="0"/>
              <a:t>costs</a:t>
            </a:r>
            <a:r>
              <a:rPr lang="it-IT" sz="2800" dirty="0" smtClean="0"/>
              <a:t> and </a:t>
            </a:r>
            <a:r>
              <a:rPr lang="it-IT" sz="2800" dirty="0" err="1" smtClean="0"/>
              <a:t>improve</a:t>
            </a:r>
            <a:r>
              <a:rPr lang="it-IT" sz="2800" dirty="0" smtClean="0"/>
              <a:t> </a:t>
            </a:r>
            <a:r>
              <a:rPr lang="it-IT" sz="2800" dirty="0" err="1" smtClean="0"/>
              <a:t>efficiencies</a:t>
            </a:r>
            <a:r>
              <a:rPr lang="it-IT" sz="2800" dirty="0" smtClean="0"/>
              <a:t>.</a:t>
            </a:r>
          </a:p>
          <a:p>
            <a:pPr algn="r">
              <a:buNone/>
            </a:pPr>
            <a:r>
              <a:rPr lang="it-IT" sz="1800" i="1" dirty="0" smtClean="0"/>
              <a:t>-10</a:t>
            </a:r>
            <a:r>
              <a:rPr lang="it-IT" sz="1800" i="1" dirty="0" smtClean="0"/>
              <a:t>% </a:t>
            </a:r>
            <a:r>
              <a:rPr lang="it-IT" sz="1800" i="1" dirty="0" smtClean="0"/>
              <a:t>in </a:t>
            </a:r>
            <a:r>
              <a:rPr lang="it-IT" sz="1800" i="1" dirty="0" err="1" smtClean="0"/>
              <a:t>energy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use</a:t>
            </a:r>
            <a:r>
              <a:rPr lang="it-IT" sz="1800" i="1" dirty="0" smtClean="0"/>
              <a:t> </a:t>
            </a:r>
            <a:endParaRPr lang="it-IT" sz="1800" dirty="0" smtClean="0"/>
          </a:p>
          <a:p>
            <a:pPr algn="r">
              <a:buNone/>
            </a:pPr>
            <a:r>
              <a:rPr lang="en-US" sz="1800" i="1" dirty="0" smtClean="0"/>
              <a:t>= $ 750 </a:t>
            </a:r>
            <a:r>
              <a:rPr lang="en-US" sz="1800" i="1" dirty="0" err="1" smtClean="0"/>
              <a:t>mln</a:t>
            </a:r>
            <a:r>
              <a:rPr lang="en-US" sz="1800" i="1" dirty="0" smtClean="0"/>
              <a:t>/year</a:t>
            </a:r>
            <a:endParaRPr lang="it-IT" sz="1800" dirty="0" smtClean="0"/>
          </a:p>
          <a:p>
            <a:pPr algn="ctr">
              <a:buNone/>
            </a:pPr>
            <a:r>
              <a:rPr lang="en-US" sz="2400" dirty="0" smtClean="0"/>
              <a:t> </a:t>
            </a:r>
            <a:endParaRPr lang="it-IT" sz="2400" dirty="0" smtClean="0"/>
          </a:p>
          <a:p>
            <a:pPr algn="ctr">
              <a:buNone/>
            </a:pPr>
            <a:r>
              <a:rPr lang="en-US" sz="2800" dirty="0" smtClean="0"/>
              <a:t>Gain </a:t>
            </a:r>
            <a:r>
              <a:rPr lang="en-US" sz="2800" dirty="0" smtClean="0"/>
              <a:t>competitive advantage by offering differentiating experiences to customers.</a:t>
            </a:r>
            <a:endParaRPr lang="it-IT" sz="2800" dirty="0" smtClean="0"/>
          </a:p>
          <a:p>
            <a:pPr algn="r">
              <a:buNone/>
            </a:pPr>
            <a:endParaRPr lang="en-US" sz="600" i="1" dirty="0" smtClean="0"/>
          </a:p>
          <a:p>
            <a:pPr algn="r">
              <a:buNone/>
            </a:pPr>
            <a:r>
              <a:rPr lang="en-US" sz="1800" i="1" dirty="0" smtClean="0"/>
              <a:t>The </a:t>
            </a:r>
            <a:r>
              <a:rPr lang="en-US" sz="1800" i="1" dirty="0" smtClean="0"/>
              <a:t>Willard Intercontinental Hotel in Washington, DC</a:t>
            </a:r>
            <a:endParaRPr lang="it-IT" sz="1800" dirty="0" smtClean="0"/>
          </a:p>
          <a:p>
            <a:pPr algn="r">
              <a:buNone/>
            </a:pPr>
            <a:r>
              <a:rPr lang="en-US" sz="1800" i="1" dirty="0" smtClean="0"/>
              <a:t>has documented over $ 1 million in new business a year</a:t>
            </a:r>
            <a:endParaRPr lang="it-IT" sz="1800" dirty="0" smtClean="0"/>
          </a:p>
          <a:p>
            <a:pPr algn="r">
              <a:buNone/>
            </a:pPr>
            <a:r>
              <a:rPr lang="en-US" sz="1800" i="1" dirty="0" smtClean="0"/>
              <a:t>as a direct result of its sustainability initiatives</a:t>
            </a:r>
            <a:endParaRPr lang="it-IT" sz="1800" dirty="0" smtClean="0"/>
          </a:p>
          <a:p>
            <a:pPr algn="ctr">
              <a:buNone/>
            </a:pPr>
            <a:r>
              <a:rPr lang="en-US" sz="2400" dirty="0" smtClean="0"/>
              <a:t> </a:t>
            </a:r>
            <a:endParaRPr lang="it-IT" sz="24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Manage </a:t>
            </a:r>
            <a:r>
              <a:rPr lang="en-US" sz="2800" dirty="0" smtClean="0"/>
              <a:t>risks and meet emerging legal and 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regulatory requirements</a:t>
            </a:r>
            <a:r>
              <a:rPr lang="en-US" sz="2800" dirty="0" smtClean="0"/>
              <a:t>.</a:t>
            </a:r>
            <a:endParaRPr lang="it-IT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Meet </a:t>
            </a:r>
            <a:r>
              <a:rPr lang="en-US" sz="2800" dirty="0" smtClean="0"/>
              <a:t>emerging consumer trends.</a:t>
            </a:r>
            <a:endParaRPr lang="it-IT" sz="2800" dirty="0" smtClean="0"/>
          </a:p>
          <a:p>
            <a:pPr algn="ctr">
              <a:buNone/>
            </a:pPr>
            <a:r>
              <a:rPr lang="en-US" sz="2800" dirty="0" smtClean="0"/>
              <a:t> </a:t>
            </a:r>
            <a:endParaRPr lang="it-IT" sz="2800" dirty="0" smtClean="0"/>
          </a:p>
          <a:p>
            <a:pPr algn="ctr">
              <a:buNone/>
            </a:pPr>
            <a:r>
              <a:rPr lang="en-US" sz="2800" dirty="0" smtClean="0"/>
              <a:t>Protect your business, by protecting 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the environment on </a:t>
            </a:r>
            <a:r>
              <a:rPr lang="en-US" sz="2800" dirty="0" smtClean="0"/>
              <a:t>which it depends.</a:t>
            </a:r>
            <a:endParaRPr lang="it-IT" sz="2800" dirty="0" smtClean="0"/>
          </a:p>
          <a:p>
            <a:pPr algn="r">
              <a:buNone/>
            </a:pPr>
            <a:r>
              <a:rPr lang="en-US" sz="1800" i="1" dirty="0" smtClean="0"/>
              <a:t>Tourism provides locals with incentives to </a:t>
            </a:r>
            <a:endParaRPr lang="en-US" sz="1800" i="1" dirty="0" smtClean="0"/>
          </a:p>
          <a:p>
            <a:pPr algn="r">
              <a:buNone/>
            </a:pPr>
            <a:r>
              <a:rPr lang="en-US" sz="1800" i="1" dirty="0" smtClean="0"/>
              <a:t>preserve </a:t>
            </a:r>
            <a:r>
              <a:rPr lang="en-US" sz="1800" i="1" dirty="0" smtClean="0"/>
              <a:t>the destination </a:t>
            </a:r>
            <a:endParaRPr lang="it-IT" sz="1800" dirty="0" smtClean="0"/>
          </a:p>
          <a:p>
            <a:pPr algn="r">
              <a:buNone/>
            </a:pPr>
            <a:r>
              <a:rPr lang="en-US" sz="1800" i="1" dirty="0" smtClean="0"/>
              <a:t>in </a:t>
            </a:r>
            <a:r>
              <a:rPr lang="en-US" sz="1800" i="1" dirty="0" smtClean="0"/>
              <a:t>order to make it attractive to tourists</a:t>
            </a:r>
            <a:endParaRPr lang="it-IT" sz="18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3204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 </a:t>
            </a:r>
            <a:r>
              <a:rPr lang="en-US" sz="3600" dirty="0" smtClean="0"/>
              <a:t>Ecotourism </a:t>
            </a:r>
            <a:r>
              <a:rPr lang="en-US" sz="3600" dirty="0" smtClean="0"/>
              <a:t>can return as much as </a:t>
            </a:r>
            <a:r>
              <a:rPr lang="en-US" sz="3600" b="1" dirty="0" smtClean="0">
                <a:solidFill>
                  <a:srgbClr val="FF0000"/>
                </a:solidFill>
              </a:rPr>
              <a:t>95%</a:t>
            </a:r>
            <a:r>
              <a:rPr lang="en-US" sz="3600" dirty="0" smtClean="0"/>
              <a:t> of revenues to the local economy, </a:t>
            </a:r>
            <a:r>
              <a:rPr lang="en-US" sz="3600" dirty="0" smtClean="0"/>
              <a:t>compared </a:t>
            </a:r>
            <a:r>
              <a:rPr lang="en-US" sz="3600" dirty="0" smtClean="0"/>
              <a:t>to only about </a:t>
            </a:r>
            <a:r>
              <a:rPr lang="en-US" sz="3600" b="1" dirty="0" smtClean="0">
                <a:solidFill>
                  <a:srgbClr val="FF0000"/>
                </a:solidFill>
              </a:rPr>
              <a:t>20%</a:t>
            </a:r>
            <a:r>
              <a:rPr lang="en-US" sz="3600" dirty="0" smtClean="0"/>
              <a:t> for “standard all-inclusive package tours” </a:t>
            </a:r>
            <a:r>
              <a:rPr lang="en-US" sz="3600" dirty="0" smtClean="0"/>
              <a:t>according </a:t>
            </a:r>
            <a:r>
              <a:rPr lang="en-US" sz="3600" dirty="0" smtClean="0"/>
              <a:t>to a 2011 UN-supported study.</a:t>
            </a:r>
            <a:endParaRPr lang="it-IT" sz="36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ia\Desktop\macugnagap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69479"/>
            <a:ext cx="7620000" cy="4695825"/>
          </a:xfrm>
          <a:prstGeom prst="rect">
            <a:avLst/>
          </a:prstGeom>
          <a:noFill/>
        </p:spPr>
      </p:pic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349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9600" dirty="0" err="1" smtClean="0">
                <a:solidFill>
                  <a:srgbClr val="FFFF00"/>
                </a:solidFill>
                <a:latin typeface="Freestyle Script" pitchFamily="66" charset="0"/>
              </a:rPr>
              <a:t>Thank</a:t>
            </a:r>
            <a:r>
              <a:rPr lang="it-IT" sz="9600" dirty="0" smtClean="0">
                <a:solidFill>
                  <a:srgbClr val="FFFF00"/>
                </a:solidFill>
                <a:latin typeface="Freestyle Script" pitchFamily="66" charset="0"/>
              </a:rPr>
              <a:t> </a:t>
            </a:r>
            <a:r>
              <a:rPr lang="it-IT" sz="9600" dirty="0" err="1" smtClean="0">
                <a:solidFill>
                  <a:srgbClr val="FFFF00"/>
                </a:solidFill>
                <a:latin typeface="Freestyle Script" pitchFamily="66" charset="0"/>
              </a:rPr>
              <a:t>you</a:t>
            </a:r>
            <a:r>
              <a:rPr lang="it-IT" sz="9600" dirty="0" smtClean="0">
                <a:solidFill>
                  <a:srgbClr val="FFFF00"/>
                </a:solidFill>
                <a:latin typeface="Freestyle Script" pitchFamily="66" charset="0"/>
              </a:rPr>
              <a:t> </a:t>
            </a:r>
            <a:r>
              <a:rPr lang="it-IT" sz="9600" dirty="0" err="1" smtClean="0">
                <a:solidFill>
                  <a:srgbClr val="FFFF00"/>
                </a:solidFill>
                <a:latin typeface="Freestyle Script" pitchFamily="66" charset="0"/>
              </a:rPr>
              <a:t>for</a:t>
            </a:r>
            <a:r>
              <a:rPr lang="it-IT" sz="9600" dirty="0" smtClean="0">
                <a:solidFill>
                  <a:srgbClr val="FFFF00"/>
                </a:solidFill>
                <a:latin typeface="Freestyle Script" pitchFamily="66" charset="0"/>
              </a:rPr>
              <a:t> </a:t>
            </a:r>
            <a:r>
              <a:rPr lang="it-IT" sz="9600" dirty="0" err="1" smtClean="0">
                <a:solidFill>
                  <a:srgbClr val="FFFF00"/>
                </a:solidFill>
                <a:latin typeface="Freestyle Script" pitchFamily="66" charset="0"/>
              </a:rPr>
              <a:t>listening</a:t>
            </a:r>
            <a:endParaRPr lang="it-IT" sz="9600" dirty="0">
              <a:solidFill>
                <a:srgbClr val="FFFF00"/>
              </a:solidFill>
              <a:latin typeface="Freestyle Script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it-IT" sz="4400" dirty="0" smtClean="0"/>
              <a:t>Numero di turisti nel Mondo:</a:t>
            </a:r>
          </a:p>
          <a:p>
            <a:pPr algn="ctr">
              <a:buNone/>
            </a:pPr>
            <a:r>
              <a:rPr lang="it-IT" sz="4400" dirty="0" smtClean="0"/>
              <a:t> </a:t>
            </a:r>
          </a:p>
          <a:p>
            <a:pPr algn="ctr">
              <a:buNone/>
            </a:pPr>
            <a:r>
              <a:rPr lang="it-IT" sz="4400" dirty="0" smtClean="0"/>
              <a:t>2012 – 1.000.000.000</a:t>
            </a:r>
          </a:p>
          <a:p>
            <a:pPr algn="ctr">
              <a:buNone/>
            </a:pPr>
            <a:r>
              <a:rPr lang="it-IT" sz="4400" dirty="0" smtClean="0"/>
              <a:t>2030 – 1.800.000.000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3E-3086-4509-9BE3-054625FF5632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pic>
        <p:nvPicPr>
          <p:cNvPr id="4" name="Segnaposto contenuto 3" descr="untitled.bmp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8136904" cy="5040560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2D5-19ED-40BE-8A45-E65532BDDD90}" type="datetime1">
              <a:rPr lang="it-IT" smtClean="0"/>
              <a:t>13/11/2014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3300" dirty="0" smtClean="0"/>
              <a:t>Nel 2011 solo il </a:t>
            </a:r>
            <a:r>
              <a:rPr lang="it-IT" sz="3300" b="1" dirty="0" smtClean="0">
                <a:solidFill>
                  <a:srgbClr val="FF0000"/>
                </a:solidFill>
              </a:rPr>
              <a:t>45%</a:t>
            </a:r>
            <a:r>
              <a:rPr lang="it-IT" sz="3300" dirty="0" smtClean="0"/>
              <a:t> dei turisti pensava che il turismo potesse avere </a:t>
            </a:r>
          </a:p>
          <a:p>
            <a:pPr algn="ctr">
              <a:buNone/>
            </a:pPr>
            <a:r>
              <a:rPr lang="it-IT" sz="3300" dirty="0" smtClean="0"/>
              <a:t>impatti negativi </a:t>
            </a:r>
            <a:r>
              <a:rPr lang="it-IT" sz="3300" dirty="0" smtClean="0"/>
              <a:t>sull’ambiente.</a:t>
            </a:r>
            <a:endParaRPr lang="it-IT" sz="3300" dirty="0" smtClean="0"/>
          </a:p>
          <a:p>
            <a:pPr algn="ctr">
              <a:buNone/>
            </a:pPr>
            <a:r>
              <a:rPr lang="it-IT" sz="3300" dirty="0" smtClean="0"/>
              <a:t> </a:t>
            </a:r>
          </a:p>
          <a:p>
            <a:pPr algn="ctr">
              <a:buNone/>
            </a:pPr>
            <a:r>
              <a:rPr lang="it-IT" sz="3300" dirty="0" smtClean="0"/>
              <a:t>Nel 2014 sono aumentati </a:t>
            </a:r>
            <a:r>
              <a:rPr lang="it-IT" sz="3300" dirty="0" smtClean="0"/>
              <a:t>fino al </a:t>
            </a:r>
            <a:r>
              <a:rPr lang="it-IT" sz="3300" b="1" dirty="0" smtClean="0">
                <a:solidFill>
                  <a:srgbClr val="FF0000"/>
                </a:solidFill>
              </a:rPr>
              <a:t>49</a:t>
            </a:r>
            <a:r>
              <a:rPr lang="it-IT" sz="3300" b="1" dirty="0" smtClean="0">
                <a:solidFill>
                  <a:srgbClr val="FF0000"/>
                </a:solidFill>
              </a:rPr>
              <a:t>%</a:t>
            </a:r>
            <a:r>
              <a:rPr lang="it-IT" sz="3300" dirty="0" smtClean="0"/>
              <a:t>.</a:t>
            </a:r>
          </a:p>
          <a:p>
            <a:pPr algn="ctr">
              <a:buNone/>
            </a:pPr>
            <a:r>
              <a:rPr lang="it-IT" sz="3300" u="sng" dirty="0" smtClean="0"/>
              <a:t>Temono:</a:t>
            </a:r>
            <a:endParaRPr lang="it-IT" sz="3300" u="sng" dirty="0" smtClean="0"/>
          </a:p>
          <a:p>
            <a:pPr algn="ctr">
              <a:buNone/>
            </a:pPr>
            <a:r>
              <a:rPr lang="it-IT" sz="3300" dirty="0" smtClean="0"/>
              <a:t>Cementificazione </a:t>
            </a:r>
            <a:r>
              <a:rPr lang="it-IT" sz="3300" dirty="0" smtClean="0"/>
              <a:t>(63%) </a:t>
            </a:r>
            <a:endParaRPr lang="it-IT" sz="3300" dirty="0" smtClean="0"/>
          </a:p>
          <a:p>
            <a:pPr algn="ctr">
              <a:buNone/>
            </a:pPr>
            <a:r>
              <a:rPr lang="it-IT" sz="3300" dirty="0" smtClean="0"/>
              <a:t>Inquinamento </a:t>
            </a:r>
            <a:r>
              <a:rPr lang="it-IT" sz="3300" dirty="0" smtClean="0"/>
              <a:t>(15%) </a:t>
            </a:r>
            <a:endParaRPr lang="it-IT" sz="3300" dirty="0" smtClean="0"/>
          </a:p>
          <a:p>
            <a:pPr algn="ctr">
              <a:buNone/>
            </a:pPr>
            <a:r>
              <a:rPr lang="it-IT" sz="3300" dirty="0" err="1" smtClean="0"/>
              <a:t>Iper-sfruttamento</a:t>
            </a:r>
            <a:r>
              <a:rPr lang="it-IT" sz="3300" dirty="0" smtClean="0"/>
              <a:t> delle risorse </a:t>
            </a:r>
            <a:r>
              <a:rPr lang="it-IT" sz="3300" dirty="0" smtClean="0"/>
              <a:t>(20%)</a:t>
            </a:r>
            <a:endParaRPr lang="it-IT" sz="33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3B8B-7354-4587-9664-EB674A713888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8024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dirty="0" smtClean="0"/>
              <a:t>… ma </a:t>
            </a:r>
            <a:r>
              <a:rPr lang="it-IT" sz="4400" dirty="0" smtClean="0"/>
              <a:t>l’impronta ecologica dell’attività ricettiva può </a:t>
            </a:r>
            <a:r>
              <a:rPr lang="it-IT" sz="4400" dirty="0" smtClean="0"/>
              <a:t>essere ridotta </a:t>
            </a:r>
            <a:r>
              <a:rPr lang="it-IT" sz="4400" dirty="0" smtClean="0"/>
              <a:t>del </a:t>
            </a:r>
            <a:r>
              <a:rPr lang="it-IT" sz="5400" b="1" dirty="0" smtClean="0">
                <a:solidFill>
                  <a:srgbClr val="FF0000"/>
                </a:solidFill>
              </a:rPr>
              <a:t>90%</a:t>
            </a:r>
            <a:r>
              <a:rPr lang="it-IT" sz="4400" dirty="0" smtClean="0"/>
              <a:t> </a:t>
            </a:r>
            <a:r>
              <a:rPr lang="it-IT" sz="4400" dirty="0" smtClean="0"/>
              <a:t>adottando </a:t>
            </a:r>
            <a:r>
              <a:rPr lang="it-IT" sz="4400" dirty="0" smtClean="0"/>
              <a:t>buone pratiche.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C4FF-B0B0-4430-A6DE-FEB7BAE90050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80240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“Business travelers understand the issues and are trying to do their part </a:t>
            </a:r>
            <a:r>
              <a:rPr lang="en-US" sz="3600" dirty="0" smtClean="0"/>
              <a:t>in </a:t>
            </a:r>
            <a:r>
              <a:rPr lang="en-US" sz="3600" dirty="0" smtClean="0"/>
              <a:t>being more environmentally responsible when they are on the road”</a:t>
            </a:r>
            <a:endParaRPr lang="it-IT" sz="3600" dirty="0" smtClean="0"/>
          </a:p>
          <a:p>
            <a:pPr algn="ctr">
              <a:buNone/>
            </a:pPr>
            <a:endParaRPr lang="en-US" sz="2000" i="1" dirty="0" smtClean="0"/>
          </a:p>
          <a:p>
            <a:pPr algn="ctr">
              <a:buNone/>
            </a:pPr>
            <a:r>
              <a:rPr lang="en-US" sz="2000" i="1" dirty="0" smtClean="0"/>
              <a:t>Adam </a:t>
            </a:r>
            <a:r>
              <a:rPr lang="en-US" sz="2000" i="1" dirty="0" err="1" smtClean="0"/>
              <a:t>Weissemberg</a:t>
            </a:r>
            <a:r>
              <a:rPr lang="en-US" sz="2000" i="1" dirty="0" smtClean="0"/>
              <a:t> - Deloitte Tourism, Hospitality and Leisure</a:t>
            </a:r>
            <a:endParaRPr lang="it-IT" sz="20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558C-8F2D-461A-A991-50DC187AAB07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4216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93% </a:t>
            </a:r>
            <a:r>
              <a:rPr lang="en-US" sz="4000" dirty="0" smtClean="0"/>
              <a:t>of </a:t>
            </a:r>
            <a:r>
              <a:rPr lang="en-US" sz="4000" i="1" dirty="0" err="1" smtClean="0"/>
              <a:t>Conde</a:t>
            </a:r>
            <a:r>
              <a:rPr lang="en-US" sz="4000" i="1" dirty="0" smtClean="0"/>
              <a:t> Nast Traveler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readers </a:t>
            </a:r>
            <a:r>
              <a:rPr lang="en-US" sz="4000" dirty="0" smtClean="0"/>
              <a:t>surveyed in 2011 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said </a:t>
            </a:r>
            <a:r>
              <a:rPr lang="en-US" sz="4000" dirty="0" smtClean="0"/>
              <a:t>that travel companies </a:t>
            </a:r>
            <a:r>
              <a:rPr lang="en-US" sz="4000" dirty="0" smtClean="0"/>
              <a:t>should be</a:t>
            </a:r>
          </a:p>
          <a:p>
            <a:pPr algn="ctr">
              <a:buNone/>
            </a:pPr>
            <a:r>
              <a:rPr lang="en-US" sz="4000" dirty="0" smtClean="0"/>
              <a:t>responsible </a:t>
            </a:r>
            <a:r>
              <a:rPr lang="en-US" sz="4000" dirty="0" smtClean="0"/>
              <a:t>for protecting 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environment.</a:t>
            </a:r>
            <a:endParaRPr lang="it-IT" sz="40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6FD-0994-4221-9E6F-434DB1B02368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80240"/>
            <a:ext cx="8229600" cy="29489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Since </a:t>
            </a:r>
            <a:r>
              <a:rPr lang="en-US" sz="4400" dirty="0" smtClean="0"/>
              <a:t>2010, half of the world population </a:t>
            </a:r>
            <a:r>
              <a:rPr lang="en-US" sz="4400" dirty="0" smtClean="0"/>
              <a:t>has been </a:t>
            </a:r>
            <a:r>
              <a:rPr lang="en-US" sz="4400" dirty="0" smtClean="0"/>
              <a:t>living in </a:t>
            </a:r>
            <a:r>
              <a:rPr lang="en-US" sz="4400" dirty="0" smtClean="0"/>
              <a:t>cities,</a:t>
            </a:r>
            <a:r>
              <a:rPr lang="it-IT" sz="4400" dirty="0" smtClean="0"/>
              <a:t> </a:t>
            </a:r>
            <a:r>
              <a:rPr lang="en-US" sz="4400" dirty="0" smtClean="0"/>
              <a:t>for </a:t>
            </a:r>
            <a:r>
              <a:rPr lang="en-US" sz="4400" dirty="0" smtClean="0"/>
              <a:t>the first time </a:t>
            </a:r>
            <a:r>
              <a:rPr lang="en-US" sz="4400" dirty="0" smtClean="0"/>
              <a:t>in </a:t>
            </a:r>
            <a:r>
              <a:rPr lang="en-US" sz="4400" dirty="0" smtClean="0"/>
              <a:t>human history.</a:t>
            </a:r>
            <a:endParaRPr lang="it-IT" sz="4400" dirty="0" smtClean="0"/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4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800" b="1" i="1" dirty="0" smtClean="0">
                <a:solidFill>
                  <a:srgbClr val="FF0000"/>
                </a:solidFill>
              </a:rPr>
              <a:t>71%</a:t>
            </a:r>
            <a:r>
              <a:rPr lang="it-IT" sz="2800" dirty="0" smtClean="0"/>
              <a:t> di oltre 700 turisti USA dichiara che </a:t>
            </a:r>
            <a:r>
              <a:rPr lang="it-IT" sz="2800" dirty="0" smtClean="0"/>
              <a:t>farà </a:t>
            </a:r>
          </a:p>
          <a:p>
            <a:pPr algn="ctr">
              <a:buNone/>
            </a:pPr>
            <a:r>
              <a:rPr lang="it-IT" sz="2800" dirty="0" smtClean="0"/>
              <a:t>vacanze </a:t>
            </a:r>
            <a:r>
              <a:rPr lang="it-IT" sz="2800" dirty="0" err="1" smtClean="0"/>
              <a:t>eco-friendly</a:t>
            </a:r>
            <a:r>
              <a:rPr lang="it-IT" sz="2800" dirty="0" smtClean="0"/>
              <a:t> nei prossimi 12 mesi. </a:t>
            </a:r>
          </a:p>
          <a:p>
            <a:pPr algn="ctr">
              <a:buNone/>
            </a:pPr>
            <a:endParaRPr lang="it-IT" sz="2800" i="1" dirty="0" smtClean="0"/>
          </a:p>
          <a:p>
            <a:pPr algn="ctr">
              <a:buNone/>
            </a:pPr>
            <a:r>
              <a:rPr lang="it-IT" sz="2800" b="1" i="1" dirty="0" smtClean="0">
                <a:solidFill>
                  <a:srgbClr val="FF0000"/>
                </a:solidFill>
              </a:rPr>
              <a:t>57</a:t>
            </a:r>
            <a:r>
              <a:rPr lang="it-IT" sz="2800" b="1" i="1" dirty="0" smtClean="0">
                <a:solidFill>
                  <a:srgbClr val="FF0000"/>
                </a:solidFill>
              </a:rPr>
              <a:t>%</a:t>
            </a:r>
            <a:r>
              <a:rPr lang="it-IT" sz="2800" dirty="0" smtClean="0"/>
              <a:t> dichiara di prendere spesso decisioni </a:t>
            </a:r>
            <a:endParaRPr lang="it-IT" sz="2800" dirty="0" smtClean="0"/>
          </a:p>
          <a:p>
            <a:pPr algn="ctr">
              <a:buNone/>
            </a:pPr>
            <a:r>
              <a:rPr lang="it-IT" sz="2800" dirty="0" smtClean="0"/>
              <a:t>di vacanza </a:t>
            </a:r>
            <a:r>
              <a:rPr lang="it-IT" sz="2800" dirty="0" err="1" smtClean="0"/>
              <a:t>eco-friendly</a:t>
            </a:r>
            <a:r>
              <a:rPr lang="it-IT" sz="2800" dirty="0" smtClean="0"/>
              <a:t>.</a:t>
            </a: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sz="2800" dirty="0" smtClean="0"/>
              <a:t>… ma il </a:t>
            </a:r>
            <a:r>
              <a:rPr lang="it-IT" sz="2800" b="1" i="1" dirty="0" smtClean="0">
                <a:solidFill>
                  <a:srgbClr val="FF0000"/>
                </a:solidFill>
              </a:rPr>
              <a:t>44</a:t>
            </a:r>
            <a:r>
              <a:rPr lang="it-IT" sz="2800" b="1" i="1" dirty="0" smtClean="0">
                <a:solidFill>
                  <a:srgbClr val="FF0000"/>
                </a:solidFill>
              </a:rPr>
              <a:t>%</a:t>
            </a:r>
            <a:r>
              <a:rPr lang="it-IT" sz="2800" dirty="0" smtClean="0"/>
              <a:t> ammette di essere più “ecologico” </a:t>
            </a:r>
            <a:endParaRPr lang="it-IT" sz="2800" dirty="0" smtClean="0"/>
          </a:p>
          <a:p>
            <a:pPr algn="ctr">
              <a:buNone/>
            </a:pPr>
            <a:r>
              <a:rPr lang="it-IT" sz="2800" dirty="0" smtClean="0"/>
              <a:t>a casa che </a:t>
            </a:r>
            <a:r>
              <a:rPr lang="it-IT" sz="2800" dirty="0" smtClean="0"/>
              <a:t>in viaggio.</a:t>
            </a:r>
          </a:p>
          <a:p>
            <a:pPr algn="ctr">
              <a:buNone/>
            </a:pPr>
            <a:endParaRPr lang="it-IT" sz="4000" dirty="0"/>
          </a:p>
        </p:txBody>
      </p:sp>
      <p:pic>
        <p:nvPicPr>
          <p:cNvPr id="1026" name="Picture 2" descr="C:\Users\Nadia\Desktop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016224" cy="1030234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8AD3-2DF4-4E92-AFC2-5A3FDF47DECB}" type="datetime1">
              <a:rPr lang="it-IT" smtClean="0"/>
              <a:t>13/11/2014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377</Words>
  <Application>Microsoft Office PowerPoint</Application>
  <PresentationFormat>Presentazione su schermo (4:3)</PresentationFormat>
  <Paragraphs>132</Paragraphs>
  <Slides>19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Nadia</cp:lastModifiedBy>
  <cp:revision>12</cp:revision>
  <dcterms:created xsi:type="dcterms:W3CDTF">2014-11-13T20:51:22Z</dcterms:created>
  <dcterms:modified xsi:type="dcterms:W3CDTF">2014-11-13T22:27:56Z</dcterms:modified>
</cp:coreProperties>
</file>